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handoutMasterIdLst>
    <p:handoutMasterId r:id="rId35"/>
  </p:handoutMasterIdLst>
  <p:sldIdLst>
    <p:sldId id="257" r:id="rId5"/>
    <p:sldId id="258" r:id="rId6"/>
    <p:sldId id="261" r:id="rId7"/>
    <p:sldId id="256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D10E5B-0AEB-4747-BAF7-1FAF9DD2EC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18180-05B0-451A-B7AE-05D72DF581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B483A-A18F-4BAE-AC1B-9B2D0C963C05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1582F-3F99-44B0-9E17-87F6177662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6C9B7-A763-40A0-810B-BA70E712B9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AEF55-7B0B-4712-B1A8-2A178BBA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5D86-9244-450D-B0CB-F491C4337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6A026-5736-4E00-BFEA-CA544C779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02DA7-6FB9-4C48-BA14-A066253D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BF10-109A-4E7A-8E1D-9B0BC0986E8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09D89-D6C0-4616-BA97-DFD5F614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9041B-2E55-437D-BC15-5F7CBA80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8761-8543-4407-B99B-EDD7C44D15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C2F001-7596-49F1-8216-19060C775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CCE8-29E5-4D31-AC6F-747E3EE2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D9B63-C270-463D-8F79-FFB64E3E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2EF99-9E2A-435F-98BD-1ADD19C7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BF10-109A-4E7A-8E1D-9B0BC0986E8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52B8-BEED-4B57-8BC6-FA80F3A1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ACEF5-482B-4D58-8C21-8DEC3838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8761-8543-4407-B99B-EDD7C44D15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759E9-81E0-4EA7-AD1A-6985C56DE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4FFE-C349-4A0E-BF17-E4CD4902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4CF6-0C05-40A0-AED4-A7521DE62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16683-65D9-46FF-94DE-CD6830AC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BF10-109A-4E7A-8E1D-9B0BC0986E8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90C8C-16C8-492A-8039-6971F4FA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7B6D3-4E37-4CB3-9285-226F92E1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8761-8543-4407-B99B-EDD7C44D15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1A481-AF61-4A98-BBA5-B4F69EBA5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500F-BA3C-435F-9BC7-7CB3B485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DFFE8-3C66-4944-8C52-BE8D7B005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112F4-70DB-4B32-91A1-2ADF0916D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170B4-4913-4F0E-B3D8-F51AD43C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BF10-109A-4E7A-8E1D-9B0BC0986E8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DBE09-1034-4883-B8B1-507A55ED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40B48-3189-4F05-8387-3C115A0F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8761-8543-4407-B99B-EDD7C44D15A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DC8573-483F-45D1-9C09-462F18F59D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0C80-EBEB-48CD-8E45-3E20983B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B3FF9-1F8A-475C-B244-4AE32CCE0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DF42-4613-428E-8492-26D636828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AFF59-2D2B-43D8-98D3-73EAE5591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B2526-68CB-4E8C-9DF1-AE74285C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39E30-08CA-49A7-9679-9F71B2CA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BF10-109A-4E7A-8E1D-9B0BC0986E8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7D7D2-E1DC-40A3-B470-0984BCC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ED266-BA7D-4975-83E9-AE764BE5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8761-8543-4407-B99B-EDD7C44D15A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689615-1C64-48BA-BE69-9457245D9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AB861-2B19-44CD-A05B-405640E3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CDBB6-4926-40E9-B04E-D903C9B80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D578C-432B-49B2-A28C-CA941CD76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BF10-109A-4E7A-8E1D-9B0BC0986E8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8EDB6-BBE1-4AFD-860A-986D13B69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5159D-6059-4F59-8B9D-544A430CD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58761-8543-4407-B99B-EDD7C44D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8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72F8-9E0D-429C-878D-C0011CC3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Our Mission Team</a:t>
            </a:r>
            <a:endParaRPr lang="en-US" dirty="0"/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73FC91F-14C9-4071-87F0-41ACE361C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161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484941-0FE3-4D43-B06A-3456F36C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All members of Ascension invited, eight participated</a:t>
            </a:r>
          </a:p>
          <a:p>
            <a:r>
              <a:rPr lang="en-CA" sz="2000" dirty="0"/>
              <a:t>“Kingdom of the Right” vs Council (Kingdom of the Left)</a:t>
            </a:r>
          </a:p>
          <a:p>
            <a:r>
              <a:rPr lang="en-CA" sz="2000" dirty="0"/>
              <a:t>Meetings every other month, starting January</a:t>
            </a:r>
          </a:p>
          <a:p>
            <a:r>
              <a:rPr lang="en-CA" sz="2000" dirty="0"/>
              <a:t>Brainstormed opportunities and challenges</a:t>
            </a:r>
          </a:p>
          <a:p>
            <a:r>
              <a:rPr lang="en-CA" sz="2000" dirty="0"/>
              <a:t>Developed positions and goals</a:t>
            </a:r>
          </a:p>
          <a:p>
            <a:r>
              <a:rPr lang="en-CA" sz="2000" dirty="0"/>
              <a:t>Identified mission/evangelism obstacles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308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9EBC-BC42-48AB-91A0-E946AADA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CA" sz="4000" dirty="0"/>
              <a:t>Witness, Mercy, Life Together</a:t>
            </a:r>
            <a:endParaRPr lang="en-US" sz="40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02A9893-F01E-4771-AB3F-354B9AF0D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96EE3-FF18-4980-8C73-22C8E7CC7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3600" dirty="0"/>
              <a:t>Basis for Positions and Goals:</a:t>
            </a:r>
          </a:p>
          <a:p>
            <a:pPr lvl="1"/>
            <a:r>
              <a:rPr lang="en-US" sz="3600" dirty="0"/>
              <a:t>Spread the Gospel</a:t>
            </a:r>
          </a:p>
          <a:p>
            <a:pPr lvl="1"/>
            <a:r>
              <a:rPr lang="en-US" sz="3600" dirty="0"/>
              <a:t>Show Christ’s Mercy</a:t>
            </a:r>
          </a:p>
          <a:p>
            <a:pPr lvl="1"/>
            <a:r>
              <a:rPr lang="en-US" sz="3600" dirty="0"/>
              <a:t>Plant Lutheran Churches</a:t>
            </a:r>
          </a:p>
        </p:txBody>
      </p:sp>
    </p:spTree>
    <p:extLst>
      <p:ext uri="{BB962C8B-B14F-4D97-AF65-F5344CB8AC3E}">
        <p14:creationId xmlns:p14="http://schemas.microsoft.com/office/powerpoint/2010/main" val="1152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449E-6D6A-4B1E-A229-4F0AF259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Congregation’s Strengths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812C-4B2E-4A02-A93E-FB283018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1)	History of engaging the community surrounding Ascension, especially the variety of peoples that have come to Quebec and Montreal. </a:t>
            </a:r>
          </a:p>
          <a:p>
            <a:r>
              <a:rPr lang="en-US" dirty="0"/>
              <a:t>2)	Congregational flexibility in adapting to changing circumstances, to a higher degree than is usually found in a congregation of its age. Willingness to explore ministry in other languages.</a:t>
            </a:r>
          </a:p>
          <a:p>
            <a:r>
              <a:rPr lang="en-US" dirty="0"/>
              <a:t>3)	Good sized facility, maintained, centrally located within the Greater Montreal area, housing for a missionary and space for mission</a:t>
            </a:r>
          </a:p>
          <a:p>
            <a:r>
              <a:rPr lang="en-US" dirty="0"/>
              <a:t>4) 	Missionaries and pastors have linguistic gifts (French, English, Spanish, Chinese). Excellence in preaching is one of the mission’s strengths.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7A41-ED7B-465F-ADFA-2362AD8F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Congregation’s Weaknesses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8F17-E68A-42B8-8F2C-F6846D788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	Small and without a core of “wealthy donors” that enables other smaller congregations to be self-supporting</a:t>
            </a:r>
          </a:p>
          <a:p>
            <a:r>
              <a:rPr lang="en-US" dirty="0"/>
              <a:t>2)	Montreal more of a Latin city than a typical Anglo North American city. Other church bodies have identified this unique characteristic as requiring greater effort than elsewhere.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WITNESS</a:t>
            </a:r>
            <a:endParaRPr lang="en-US" dirty="0"/>
          </a:p>
        </p:txBody>
      </p:sp>
      <p:pic>
        <p:nvPicPr>
          <p:cNvPr id="11" name="Picture 10" descr="A group of people in a room&#10;&#10;Description automatically generated">
            <a:extLst>
              <a:ext uri="{FF2B5EF4-FFF2-40B4-BE49-F238E27FC236}">
                <a16:creationId xmlns:a16="http://schemas.microsoft.com/office/drawing/2014/main" id="{B00C6957-0DB0-46AC-B49B-118BED0C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B9D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4988" algn="l"/>
              </a:tabLst>
            </a:pPr>
            <a:r>
              <a:rPr lang="en-CA" sz="3600" u="sng" dirty="0"/>
              <a:t>Strategic Position 1</a:t>
            </a:r>
            <a:r>
              <a:rPr lang="en-CA" sz="3600" dirty="0"/>
              <a:t>: 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en-CA" sz="3600" dirty="0"/>
              <a:t>	Establish Congregation(s)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en-CA" sz="3600" u="sng" dirty="0"/>
              <a:t>Strategic Position 2</a:t>
            </a:r>
            <a:r>
              <a:rPr lang="en-CA" sz="3600" dirty="0"/>
              <a:t>: 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en-CA" sz="3600" dirty="0"/>
              <a:t>	Increase Capacity for Ministry</a:t>
            </a:r>
          </a:p>
        </p:txBody>
      </p:sp>
    </p:spTree>
    <p:extLst>
      <p:ext uri="{BB962C8B-B14F-4D97-AF65-F5344CB8AC3E}">
        <p14:creationId xmlns:p14="http://schemas.microsoft.com/office/powerpoint/2010/main" val="8889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CA" sz="2800"/>
              <a:t>SP 1: Establish Congregation(s)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CA" sz="2000" b="1" dirty="0"/>
              <a:t>#1: INCREASE VISIBILITY</a:t>
            </a:r>
          </a:p>
          <a:p>
            <a:pPr lvl="1"/>
            <a:r>
              <a:rPr lang="en-CA" sz="1800" dirty="0"/>
              <a:t>Logo (Jess Rosenwinkel)</a:t>
            </a:r>
          </a:p>
          <a:p>
            <a:pPr lvl="1"/>
            <a:r>
              <a:rPr lang="en-CA" sz="1800" dirty="0"/>
              <a:t>Banners</a:t>
            </a:r>
          </a:p>
          <a:p>
            <a:pPr lvl="2"/>
            <a:r>
              <a:rPr lang="en-CA" sz="1400" dirty="0"/>
              <a:t>New system needed</a:t>
            </a:r>
          </a:p>
          <a:p>
            <a:pPr lvl="2"/>
            <a:r>
              <a:rPr lang="en-CA" sz="1400" dirty="0"/>
              <a:t>$1K CND project</a:t>
            </a:r>
          </a:p>
          <a:p>
            <a:pPr lvl="1"/>
            <a:r>
              <a:rPr lang="en-CA" sz="1800" dirty="0"/>
              <a:t>Signage</a:t>
            </a:r>
          </a:p>
          <a:p>
            <a:pPr lvl="2"/>
            <a:r>
              <a:rPr lang="en-CA" sz="1400" dirty="0"/>
              <a:t>High pedestrian traffic</a:t>
            </a:r>
          </a:p>
          <a:p>
            <a:pPr lvl="2"/>
            <a:r>
              <a:rPr lang="en-CA" sz="1400" dirty="0"/>
              <a:t>Two “facilities”</a:t>
            </a:r>
          </a:p>
          <a:p>
            <a:pPr lvl="2"/>
            <a:r>
              <a:rPr lang="en-CA" sz="1400" dirty="0"/>
              <a:t>$25K CND project</a:t>
            </a:r>
          </a:p>
          <a:p>
            <a:r>
              <a:rPr lang="en-CA" sz="2200" dirty="0"/>
              <a:t>ASK: Funding</a:t>
            </a:r>
          </a:p>
          <a:p>
            <a:pPr lvl="1"/>
            <a:endParaRPr lang="en-CA" sz="20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AC7066-5199-4018-9D4D-85D6C7E945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763" y="623392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1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CA" sz="2800"/>
              <a:t>SP 1: Establish Congregation(s)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CA" sz="2000" b="1" dirty="0"/>
              <a:t>#2: EVALUATE FACILITY</a:t>
            </a:r>
          </a:p>
          <a:p>
            <a:pPr lvl="1"/>
            <a:r>
              <a:rPr lang="en-CA" sz="1900" dirty="0"/>
              <a:t>Narthex Space</a:t>
            </a:r>
          </a:p>
          <a:p>
            <a:pPr lvl="1"/>
            <a:r>
              <a:rPr lang="en-CA" sz="1900" dirty="0"/>
              <a:t>Handicap Issues</a:t>
            </a:r>
          </a:p>
          <a:p>
            <a:pPr lvl="1"/>
            <a:r>
              <a:rPr lang="en-CA" sz="1900" dirty="0"/>
              <a:t>Children’s Space</a:t>
            </a:r>
          </a:p>
          <a:p>
            <a:pPr lvl="1"/>
            <a:r>
              <a:rPr lang="en-CA" sz="1900" dirty="0"/>
              <a:t>Washroom Access</a:t>
            </a:r>
          </a:p>
          <a:p>
            <a:pPr lvl="1"/>
            <a:r>
              <a:rPr lang="en-CA" sz="1900" dirty="0"/>
              <a:t>Outside Entrances</a:t>
            </a:r>
          </a:p>
          <a:p>
            <a:r>
              <a:rPr lang="en-CA" sz="2300" dirty="0"/>
              <a:t>ASK: Funding/Time</a:t>
            </a:r>
          </a:p>
          <a:p>
            <a:pPr lvl="1"/>
            <a:endParaRPr lang="en-CA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EFFF0-14A8-4FC8-A52F-E5C6BFD9B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8" t="11727" r="42417" b="13837"/>
          <a:stretch/>
        </p:blipFill>
        <p:spPr>
          <a:xfrm>
            <a:off x="6487064" y="304001"/>
            <a:ext cx="5061468" cy="6405519"/>
          </a:xfrm>
          <a:prstGeom prst="rect">
            <a:avLst/>
          </a:prstGeom>
        </p:spPr>
      </p:pic>
      <p:pic>
        <p:nvPicPr>
          <p:cNvPr id="7" name="Picture 6" descr="A door in a room&#10;&#10;Description automatically generated">
            <a:extLst>
              <a:ext uri="{FF2B5EF4-FFF2-40B4-BE49-F238E27FC236}">
                <a16:creationId xmlns:a16="http://schemas.microsoft.com/office/drawing/2014/main" id="{CF5AA33B-984E-4FDD-9BD0-DB35CD405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1946"/>
          <a:stretch/>
        </p:blipFill>
        <p:spPr>
          <a:xfrm>
            <a:off x="6642339" y="2147298"/>
            <a:ext cx="4791321" cy="358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3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CA" sz="2800"/>
              <a:t>SP 1: Establish Congregation(s)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CA" sz="2000" b="1" dirty="0"/>
              <a:t>#3: STUDY OPPORTUNITIES</a:t>
            </a:r>
          </a:p>
          <a:p>
            <a:pPr lvl="1"/>
            <a:r>
              <a:rPr lang="en-CA" sz="2000" dirty="0"/>
              <a:t>Geographic</a:t>
            </a:r>
          </a:p>
          <a:p>
            <a:pPr lvl="1"/>
            <a:r>
              <a:rPr lang="en-CA" sz="2000" dirty="0"/>
              <a:t>Linguistic</a:t>
            </a:r>
          </a:p>
          <a:p>
            <a:pPr lvl="1"/>
            <a:r>
              <a:rPr lang="en-CA" sz="2000" dirty="0"/>
              <a:t>Generational</a:t>
            </a:r>
          </a:p>
          <a:p>
            <a:pPr lvl="1"/>
            <a:r>
              <a:rPr lang="en-CA" sz="2000" dirty="0"/>
              <a:t>Campus</a:t>
            </a:r>
          </a:p>
          <a:p>
            <a:r>
              <a:rPr lang="en-CA" sz="2400" dirty="0"/>
              <a:t>ASK: Personnel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9107E87-7B78-4A5F-8589-3D49988CF7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763" y="667814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CA" sz="2800"/>
              <a:t>SP 1: Establish Congregation(s)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CA" sz="2000" b="1" dirty="0"/>
              <a:t>#4: INTERNET</a:t>
            </a:r>
          </a:p>
          <a:p>
            <a:pPr lvl="1"/>
            <a:r>
              <a:rPr lang="en-CA" sz="2000" dirty="0"/>
              <a:t>CV Outreach</a:t>
            </a:r>
          </a:p>
          <a:p>
            <a:pPr lvl="1"/>
            <a:r>
              <a:rPr lang="en-CA" sz="2000" dirty="0" err="1"/>
              <a:t>Waybase</a:t>
            </a:r>
            <a:endParaRPr lang="en-CA" sz="2000" dirty="0"/>
          </a:p>
          <a:p>
            <a:pPr lvl="1"/>
            <a:r>
              <a:rPr lang="en-CA" sz="2000" dirty="0"/>
              <a:t>Podcast</a:t>
            </a:r>
          </a:p>
          <a:p>
            <a:pPr lvl="1"/>
            <a:r>
              <a:rPr lang="en-CA" sz="2000" dirty="0"/>
              <a:t>Website</a:t>
            </a:r>
          </a:p>
          <a:p>
            <a:pPr lvl="1"/>
            <a:r>
              <a:rPr lang="en-CA" sz="2000" dirty="0"/>
              <a:t>Social Media</a:t>
            </a:r>
          </a:p>
          <a:p>
            <a:r>
              <a:rPr lang="en-CA" sz="2400" dirty="0"/>
              <a:t>ASK: Personnel/Training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759FB-0687-4F60-AF6D-27670487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74" y="103115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CF79E-7ECA-4125-B21E-DAB453F3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380" y="1031154"/>
            <a:ext cx="2857500" cy="234315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BED1752-8828-4BED-9E38-DE4FCD77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862" y="3174279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02A5B-FA4F-4BB2-96A1-B77B2F689B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478" y="3174279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7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CA" sz="2800"/>
              <a:t>SP 1: Establish Congregation(s)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CA" sz="2000" b="1" dirty="0"/>
              <a:t>#5: NEW WORSHIP</a:t>
            </a:r>
          </a:p>
          <a:p>
            <a:pPr lvl="1"/>
            <a:r>
              <a:rPr lang="en-CA" sz="2000" dirty="0"/>
              <a:t>Geographic</a:t>
            </a:r>
          </a:p>
          <a:p>
            <a:pPr lvl="1"/>
            <a:r>
              <a:rPr lang="en-CA" sz="2000" dirty="0"/>
              <a:t>Linguistic</a:t>
            </a:r>
          </a:p>
          <a:p>
            <a:pPr lvl="1"/>
            <a:r>
              <a:rPr lang="en-CA" sz="2000" dirty="0"/>
              <a:t>“Stretch Goal”</a:t>
            </a:r>
          </a:p>
          <a:p>
            <a:r>
              <a:rPr lang="en-CA" sz="2400" dirty="0"/>
              <a:t>ASK: Personnel</a:t>
            </a:r>
          </a:p>
          <a:p>
            <a:pPr lvl="1"/>
            <a:endParaRPr lang="en-CA" sz="2000" dirty="0"/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DF3F146-48CB-491C-8FDE-75FB18842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200" y="341542"/>
            <a:ext cx="7125862" cy="6047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C1A77-FA4F-4861-A265-5EFA7736B724}"/>
              </a:ext>
            </a:extLst>
          </p:cNvPr>
          <p:cNvSpPr txBox="1"/>
          <p:nvPr/>
        </p:nvSpPr>
        <p:spPr>
          <a:xfrm>
            <a:off x="6898456" y="381925"/>
            <a:ext cx="30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Active Ascension Membership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62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A88F688-190B-4B12-968E-361D5D69A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Montreal, Here and Now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1F397EF-C74A-4FD5-A207-75E16EB0F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Understanding the Current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9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</a:rPr>
              <a:t>SP 2: Increase Capacity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969DB21-5ADA-4AE7-96DF-940B14181F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#1: MISSIONARY</a:t>
            </a:r>
          </a:p>
          <a:p>
            <a:pPr lvl="1"/>
            <a:r>
              <a:rPr lang="en-CA" sz="2800" dirty="0">
                <a:solidFill>
                  <a:srgbClr val="FFFFFF"/>
                </a:solidFill>
              </a:rPr>
              <a:t>Alliance</a:t>
            </a:r>
          </a:p>
          <a:p>
            <a:pPr lvl="1"/>
            <a:r>
              <a:rPr lang="en-CA" sz="2800" dirty="0">
                <a:solidFill>
                  <a:srgbClr val="FFFFFF"/>
                </a:solidFill>
              </a:rPr>
              <a:t>NSM</a:t>
            </a:r>
          </a:p>
          <a:p>
            <a:r>
              <a:rPr lang="en-CA" dirty="0">
                <a:solidFill>
                  <a:srgbClr val="FFFFFF"/>
                </a:solidFill>
              </a:rPr>
              <a:t>ASK: Personnel / Partner</a:t>
            </a:r>
          </a:p>
        </p:txBody>
      </p:sp>
    </p:spTree>
    <p:extLst>
      <p:ext uri="{BB962C8B-B14F-4D97-AF65-F5344CB8AC3E}">
        <p14:creationId xmlns:p14="http://schemas.microsoft.com/office/powerpoint/2010/main" val="3800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D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</a:rPr>
              <a:t>SP 2: Increase Capacity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4B1E535A-09B7-4188-9F54-2B376C302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2"/>
            <a:ext cx="7056400" cy="410628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#2: LAY PEOPLE</a:t>
            </a:r>
          </a:p>
          <a:p>
            <a:pPr lvl="1"/>
            <a:r>
              <a:rPr lang="en-CA" sz="2800" dirty="0">
                <a:solidFill>
                  <a:srgbClr val="FFFFFF"/>
                </a:solidFill>
              </a:rPr>
              <a:t>Training Needed</a:t>
            </a:r>
          </a:p>
          <a:p>
            <a:pPr lvl="1"/>
            <a:r>
              <a:rPr lang="en-CA" sz="2800" dirty="0">
                <a:solidFill>
                  <a:srgbClr val="FFFFFF"/>
                </a:solidFill>
              </a:rPr>
              <a:t>Mission Team</a:t>
            </a:r>
          </a:p>
          <a:p>
            <a:r>
              <a:rPr lang="en-CA" dirty="0">
                <a:solidFill>
                  <a:srgbClr val="FFFFFF"/>
                </a:solidFill>
              </a:rPr>
              <a:t>ASK: Personnel</a:t>
            </a:r>
          </a:p>
        </p:txBody>
      </p:sp>
    </p:spTree>
    <p:extLst>
      <p:ext uri="{BB962C8B-B14F-4D97-AF65-F5344CB8AC3E}">
        <p14:creationId xmlns:p14="http://schemas.microsoft.com/office/powerpoint/2010/main" val="3644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D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>
                <a:solidFill>
                  <a:srgbClr val="FFFFFF"/>
                </a:solidFill>
              </a:rPr>
              <a:t>SP 2: Increase Capacity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#3: LOCAL LEADERS</a:t>
            </a:r>
          </a:p>
          <a:p>
            <a:pPr lvl="1"/>
            <a:r>
              <a:rPr lang="en-CA" sz="2800" dirty="0">
                <a:solidFill>
                  <a:srgbClr val="FFFFFF"/>
                </a:solidFill>
              </a:rPr>
              <a:t>“Stretch Goal”</a:t>
            </a:r>
          </a:p>
          <a:p>
            <a:pPr lvl="1"/>
            <a:r>
              <a:rPr lang="en-CA" sz="2800" dirty="0">
                <a:solidFill>
                  <a:srgbClr val="FFFFFF"/>
                </a:solidFill>
              </a:rPr>
              <a:t>Path to Ord.</a:t>
            </a:r>
          </a:p>
          <a:p>
            <a:r>
              <a:rPr lang="en-CA" dirty="0">
                <a:solidFill>
                  <a:srgbClr val="FFFFFF"/>
                </a:solidFill>
              </a:rPr>
              <a:t>ASK: Alliance</a:t>
            </a:r>
          </a:p>
        </p:txBody>
      </p:sp>
      <p:pic>
        <p:nvPicPr>
          <p:cNvPr id="8" name="Picture 7" descr="A picture containing indoor, cabinet, table, wooden&#10;&#10;Description automatically generated">
            <a:extLst>
              <a:ext uri="{FF2B5EF4-FFF2-40B4-BE49-F238E27FC236}">
                <a16:creationId xmlns:a16="http://schemas.microsoft.com/office/drawing/2014/main" id="{E87453C9-96CA-4533-9ABE-DC2ECC87E4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21729" y="376596"/>
            <a:ext cx="7034011" cy="39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MERCY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B9D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4988" algn="l"/>
              </a:tabLst>
            </a:pPr>
            <a:r>
              <a:rPr lang="en-CA" sz="3600" u="sng" dirty="0"/>
              <a:t>Strategic Position 3</a:t>
            </a:r>
            <a:r>
              <a:rPr lang="en-CA" sz="3600" dirty="0"/>
              <a:t>: 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en-CA" sz="3600" dirty="0"/>
              <a:t>	Inside the Household of Faith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en-CA" sz="3600" u="sng" dirty="0"/>
              <a:t>Strategic Position 4</a:t>
            </a:r>
            <a:r>
              <a:rPr lang="en-CA" sz="3600" dirty="0"/>
              <a:t>: 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en-CA" sz="3600" dirty="0"/>
              <a:t>	Outside the Household of Faith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4B3E7B9-268F-4443-A850-35E6A42202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CA" sz="2800" dirty="0"/>
              <a:t>SP 3: Inside the Household of Faith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CA" sz="2400" b="1" dirty="0"/>
              <a:t>#1: Elder Care</a:t>
            </a:r>
          </a:p>
          <a:p>
            <a:pPr lvl="1"/>
            <a:r>
              <a:rPr lang="en-CA" sz="2000" dirty="0"/>
              <a:t>Visits</a:t>
            </a:r>
          </a:p>
          <a:p>
            <a:pPr lvl="1"/>
            <a:r>
              <a:rPr lang="en-CA" sz="2000" dirty="0"/>
              <a:t>Word and Sacrament</a:t>
            </a:r>
          </a:p>
          <a:p>
            <a:r>
              <a:rPr lang="en-CA" sz="2400" b="1" dirty="0"/>
              <a:t>#2: Hardship Care</a:t>
            </a:r>
          </a:p>
          <a:p>
            <a:pPr lvl="1"/>
            <a:r>
              <a:rPr lang="en-CA" sz="2000" dirty="0"/>
              <a:t>Community Chest</a:t>
            </a:r>
          </a:p>
          <a:p>
            <a:pPr lvl="1"/>
            <a:r>
              <a:rPr lang="en-CA" sz="2000" dirty="0"/>
              <a:t>Legal Help</a:t>
            </a:r>
          </a:p>
          <a:p>
            <a:r>
              <a:rPr lang="en-CA" sz="2400" b="1" dirty="0"/>
              <a:t>ASK: Prayers</a:t>
            </a:r>
          </a:p>
          <a:p>
            <a:pPr marL="457200" lvl="1" indent="0">
              <a:buNone/>
            </a:pPr>
            <a:r>
              <a:rPr lang="en-CA" sz="2000" dirty="0"/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F11250-167E-4972-924C-9CA39E22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81" y="623391"/>
            <a:ext cx="6822602" cy="45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3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CA" sz="2800" dirty="0"/>
              <a:t>SP 3: Outside the Household of Faith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CA" sz="2400" b="1" dirty="0"/>
              <a:t>#1: New Arrivals</a:t>
            </a:r>
          </a:p>
          <a:p>
            <a:pPr lvl="1"/>
            <a:r>
              <a:rPr lang="en-CA" sz="2000" dirty="0"/>
              <a:t>English Classes</a:t>
            </a:r>
          </a:p>
          <a:p>
            <a:pPr lvl="1"/>
            <a:r>
              <a:rPr lang="en-CA" sz="2000" dirty="0"/>
              <a:t>Legal Assistance</a:t>
            </a:r>
          </a:p>
          <a:p>
            <a:r>
              <a:rPr lang="en-CA" sz="2400" b="1" dirty="0"/>
              <a:t>#2: Deaconess</a:t>
            </a:r>
          </a:p>
          <a:p>
            <a:pPr lvl="1"/>
            <a:r>
              <a:rPr lang="en-CA" sz="2000" dirty="0"/>
              <a:t>Locally trained</a:t>
            </a:r>
          </a:p>
          <a:p>
            <a:pPr lvl="1"/>
            <a:r>
              <a:rPr lang="en-CA" sz="2000" dirty="0"/>
              <a:t>Intern</a:t>
            </a:r>
          </a:p>
          <a:p>
            <a:pPr lvl="1"/>
            <a:r>
              <a:rPr lang="en-CA" sz="2000" dirty="0"/>
              <a:t>NSM</a:t>
            </a:r>
          </a:p>
          <a:p>
            <a:r>
              <a:rPr lang="en-CA" sz="2400" b="1" dirty="0"/>
              <a:t>ASK: Personnel</a:t>
            </a:r>
          </a:p>
        </p:txBody>
      </p:sp>
      <p:pic>
        <p:nvPicPr>
          <p:cNvPr id="5" name="Picture 4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43629486-BBA8-4D6B-A498-40F4640D8D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828" y="294222"/>
            <a:ext cx="3395611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84D3F-E489-4737-BEDE-04CCD1DF9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206" y="5270619"/>
            <a:ext cx="24765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BC208-0D4A-44B9-80F4-15599D2FE4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4404" y="294222"/>
            <a:ext cx="350947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3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CA" sz="2800" dirty="0"/>
              <a:t>SP 3: Outside the Household of Faith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CA" sz="2400" b="1" dirty="0"/>
              <a:t>#3: Volunteers</a:t>
            </a:r>
          </a:p>
          <a:p>
            <a:pPr lvl="1"/>
            <a:r>
              <a:rPr lang="en-CA" sz="2000" dirty="0"/>
              <a:t>Individuals</a:t>
            </a:r>
          </a:p>
          <a:p>
            <a:pPr lvl="2"/>
            <a:r>
              <a:rPr lang="en-CA" sz="1600" dirty="0"/>
              <a:t>Builders</a:t>
            </a:r>
          </a:p>
          <a:p>
            <a:pPr lvl="2"/>
            <a:r>
              <a:rPr lang="en-CA" sz="1600" dirty="0"/>
              <a:t>Designers</a:t>
            </a:r>
          </a:p>
          <a:p>
            <a:pPr lvl="2"/>
            <a:r>
              <a:rPr lang="en-CA" sz="1600" dirty="0"/>
              <a:t>Summer vicars</a:t>
            </a:r>
          </a:p>
          <a:p>
            <a:pPr lvl="1"/>
            <a:r>
              <a:rPr lang="en-CA" sz="2000" dirty="0"/>
              <a:t>Teams</a:t>
            </a:r>
          </a:p>
          <a:p>
            <a:pPr lvl="2"/>
            <a:r>
              <a:rPr lang="en-CA" sz="1600" dirty="0"/>
              <a:t>Construction</a:t>
            </a:r>
          </a:p>
          <a:p>
            <a:pPr lvl="2"/>
            <a:r>
              <a:rPr lang="en-CA" sz="1600" dirty="0"/>
              <a:t>Kids Camp</a:t>
            </a:r>
          </a:p>
          <a:p>
            <a:pPr lvl="2"/>
            <a:r>
              <a:rPr lang="en-CA" sz="1600" dirty="0"/>
              <a:t>English</a:t>
            </a:r>
          </a:p>
          <a:p>
            <a:r>
              <a:rPr lang="en-CA" sz="2400" b="1" dirty="0"/>
              <a:t>ASK: Volunteers</a:t>
            </a:r>
          </a:p>
        </p:txBody>
      </p:sp>
      <p:pic>
        <p:nvPicPr>
          <p:cNvPr id="6" name="Picture 5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5E826565-4BDE-4AE6-8428-1C6C900D4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482" y="294075"/>
            <a:ext cx="6970575" cy="43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6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Life Together</a:t>
            </a:r>
            <a:endParaRPr lang="en-US" dirty="0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305E3965-9008-4B91-9D53-17FCA74F0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C8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90" cy="378541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4988" algn="l"/>
              </a:tabLst>
            </a:pPr>
            <a:r>
              <a:rPr lang="en-CA" sz="3600" u="sng" dirty="0"/>
              <a:t>Strategic Position 5</a:t>
            </a:r>
            <a:r>
              <a:rPr lang="en-CA" sz="3600" dirty="0"/>
              <a:t>: 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en-CA" sz="3600" dirty="0"/>
              <a:t>	Within Local Body of Christ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en-CA" sz="3600" u="sng" dirty="0"/>
              <a:t>Strategic Position 6</a:t>
            </a:r>
            <a:r>
              <a:rPr lang="en-CA" sz="3600" dirty="0"/>
              <a:t>: 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en-CA" sz="3600" dirty="0"/>
              <a:t>	With FORO Partners</a:t>
            </a:r>
          </a:p>
        </p:txBody>
      </p:sp>
    </p:spTree>
    <p:extLst>
      <p:ext uri="{BB962C8B-B14F-4D97-AF65-F5344CB8AC3E}">
        <p14:creationId xmlns:p14="http://schemas.microsoft.com/office/powerpoint/2010/main" val="30882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74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 dirty="0">
                <a:solidFill>
                  <a:srgbClr val="FFFFFF"/>
                </a:solidFill>
              </a:rPr>
              <a:t>SP 5: Increase Local Ties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877E395-EB12-4B26-A536-9760F04890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2400" b="1" dirty="0">
                <a:solidFill>
                  <a:srgbClr val="FFFFFF"/>
                </a:solidFill>
              </a:rPr>
              <a:t>#1: Fellowship Activities</a:t>
            </a:r>
          </a:p>
          <a:p>
            <a:pPr lvl="1"/>
            <a:r>
              <a:rPr lang="en-CA" dirty="0">
                <a:solidFill>
                  <a:srgbClr val="FFFFFF"/>
                </a:solidFill>
              </a:rPr>
              <a:t>Four fellowship meals each year</a:t>
            </a:r>
          </a:p>
          <a:p>
            <a:pPr lvl="1"/>
            <a:r>
              <a:rPr lang="en-CA" dirty="0">
                <a:solidFill>
                  <a:srgbClr val="FFFFFF"/>
                </a:solidFill>
              </a:rPr>
              <a:t>Game nights</a:t>
            </a:r>
          </a:p>
          <a:p>
            <a:r>
              <a:rPr lang="en-CA" sz="2400" b="1" dirty="0">
                <a:solidFill>
                  <a:srgbClr val="FFFFFF"/>
                </a:solidFill>
              </a:rPr>
              <a:t>ASK: Prayers</a:t>
            </a:r>
          </a:p>
        </p:txBody>
      </p:sp>
    </p:spTree>
    <p:extLst>
      <p:ext uri="{BB962C8B-B14F-4D97-AF65-F5344CB8AC3E}">
        <p14:creationId xmlns:p14="http://schemas.microsoft.com/office/powerpoint/2010/main" val="15245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74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DDC3B-7175-4D06-8BD8-7433748A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 dirty="0">
                <a:solidFill>
                  <a:srgbClr val="FFFFFF"/>
                </a:solidFill>
              </a:rPr>
              <a:t>SP 6: FORO Partners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77E395-EB12-4B26-A536-9760F04890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65"/>
          <a:stretch/>
        </p:blipFill>
        <p:spPr>
          <a:xfrm>
            <a:off x="321732" y="369084"/>
            <a:ext cx="7088634" cy="412976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3E7-1280-485F-A7B7-2A51DE2F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CA" sz="2400" b="1" dirty="0">
                <a:solidFill>
                  <a:srgbClr val="FFFFFF"/>
                </a:solidFill>
              </a:rPr>
              <a:t>#1: Partners</a:t>
            </a:r>
          </a:p>
          <a:p>
            <a:pPr lvl="1"/>
            <a:r>
              <a:rPr lang="en-CA" dirty="0">
                <a:solidFill>
                  <a:srgbClr val="FFFFFF"/>
                </a:solidFill>
              </a:rPr>
              <a:t>One annual meeting</a:t>
            </a:r>
          </a:p>
          <a:p>
            <a:pPr lvl="1"/>
            <a:r>
              <a:rPr lang="en-CA" dirty="0">
                <a:solidFill>
                  <a:srgbClr val="FFFFFF"/>
                </a:solidFill>
              </a:rPr>
              <a:t>Request to visit partner churches and build ties</a:t>
            </a:r>
          </a:p>
          <a:p>
            <a:pPr lvl="1"/>
            <a:r>
              <a:rPr lang="en-CA" dirty="0">
                <a:solidFill>
                  <a:srgbClr val="FFFFFF"/>
                </a:solidFill>
              </a:rPr>
              <a:t>Newsletter</a:t>
            </a:r>
          </a:p>
          <a:p>
            <a:r>
              <a:rPr lang="en-CA" sz="2400" b="1" dirty="0">
                <a:solidFill>
                  <a:srgbClr val="FFFFFF"/>
                </a:solidFill>
              </a:rPr>
              <a:t>ASK: Prayers – and Talk About This Mission!</a:t>
            </a:r>
          </a:p>
        </p:txBody>
      </p:sp>
    </p:spTree>
    <p:extLst>
      <p:ext uri="{BB962C8B-B14F-4D97-AF65-F5344CB8AC3E}">
        <p14:creationId xmlns:p14="http://schemas.microsoft.com/office/powerpoint/2010/main" val="2125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80E57-5D94-469C-BDCD-9BB76BC24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7CDF8D-652F-44FD-9EA6-B19625AF1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368423" y="-9857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781CF-AE4E-4583-87E9-C1BB39C64C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537" y="-6235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E5E71-2703-4BA6-AB27-A6E85147B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353049" y="2660089"/>
            <a:ext cx="6838950" cy="4197911"/>
          </a:xfrm>
          <a:custGeom>
            <a:avLst/>
            <a:gdLst>
              <a:gd name="connsiteX0" fmla="*/ 1945141 w 6838950"/>
              <a:gd name="connsiteY0" fmla="*/ 0 h 4197911"/>
              <a:gd name="connsiteX1" fmla="*/ 1951364 w 6838950"/>
              <a:gd name="connsiteY1" fmla="*/ 0 h 4197911"/>
              <a:gd name="connsiteX2" fmla="*/ 3141155 w 6838950"/>
              <a:gd name="connsiteY2" fmla="*/ 0 h 4197911"/>
              <a:gd name="connsiteX3" fmla="*/ 4791200 w 6838950"/>
              <a:gd name="connsiteY3" fmla="*/ 0 h 4197911"/>
              <a:gd name="connsiteX4" fmla="*/ 6838950 w 6838950"/>
              <a:gd name="connsiteY4" fmla="*/ 0 h 4197911"/>
              <a:gd name="connsiteX5" fmla="*/ 6838950 w 6838950"/>
              <a:gd name="connsiteY5" fmla="*/ 4197911 h 4197911"/>
              <a:gd name="connsiteX6" fmla="*/ 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22562-7244-4D50-91BC-8A76A94C33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501" y="10"/>
            <a:ext cx="3393943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5063BBA-CD6C-4DD6-84C0-98DDED67A419}"/>
              </a:ext>
            </a:extLst>
          </p:cNvPr>
          <p:cNvSpPr txBox="1">
            <a:spLocks/>
          </p:cNvSpPr>
          <p:nvPr/>
        </p:nvSpPr>
        <p:spPr>
          <a:xfrm>
            <a:off x="557800" y="2864336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</a:rPr>
              <a:t>Life in Montreal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9FF1F5-9BDC-4D82-B329-1B8D0C195749}"/>
              </a:ext>
            </a:extLst>
          </p:cNvPr>
          <p:cNvCxnSpPr/>
          <p:nvPr/>
        </p:nvCxnSpPr>
        <p:spPr>
          <a:xfrm>
            <a:off x="557800" y="4380350"/>
            <a:ext cx="539442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6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FCDC813-BC5A-4E1D-A0F0-F72F3A2D3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24" r="14819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5D6E-D0F2-4E34-ACAD-F37F20F6C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420624"/>
            <a:ext cx="4977578" cy="56403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6000" dirty="0">
                <a:solidFill>
                  <a:srgbClr val="00000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5058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338981-E623-48A3-B0AB-F2243749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Geography</a:t>
            </a:r>
            <a:endParaRPr lang="en-US" b="1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7C2EF3F-DF9B-48E0-8558-47567BA4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383" y="270586"/>
            <a:ext cx="3344232" cy="5139614"/>
          </a:xfrm>
        </p:spPr>
        <p:txBody>
          <a:bodyPr/>
          <a:lstStyle/>
          <a:p>
            <a:r>
              <a:rPr lang="en-CA" sz="3200" dirty="0"/>
              <a:t>Navigation</a:t>
            </a:r>
          </a:p>
          <a:p>
            <a:pPr lvl="1"/>
            <a:r>
              <a:rPr lang="en-CA" dirty="0"/>
              <a:t>Two dozen bridges</a:t>
            </a:r>
          </a:p>
          <a:p>
            <a:pPr lvl="1"/>
            <a:r>
              <a:rPr lang="en-CA" dirty="0" err="1"/>
              <a:t>Conemaggedon</a:t>
            </a:r>
            <a:endParaRPr lang="en-CA" dirty="0"/>
          </a:p>
          <a:p>
            <a:r>
              <a:rPr lang="en-CA" dirty="0"/>
              <a:t>East Coast City</a:t>
            </a:r>
          </a:p>
          <a:p>
            <a:pPr lvl="1"/>
            <a:r>
              <a:rPr lang="en-CA" dirty="0"/>
              <a:t>High transit </a:t>
            </a:r>
          </a:p>
          <a:p>
            <a:pPr lvl="1"/>
            <a:r>
              <a:rPr lang="en-CA" dirty="0"/>
              <a:t>High density</a:t>
            </a:r>
          </a:p>
          <a:p>
            <a:pPr lvl="1"/>
            <a:r>
              <a:rPr lang="en-CA" dirty="0"/>
              <a:t>4 million</a:t>
            </a:r>
          </a:p>
          <a:p>
            <a:r>
              <a:rPr lang="en-CA" dirty="0"/>
              <a:t>Multilingual</a:t>
            </a:r>
          </a:p>
          <a:p>
            <a:pPr lvl="1"/>
            <a:r>
              <a:rPr lang="en-CA" dirty="0"/>
              <a:t>66% French</a:t>
            </a:r>
          </a:p>
          <a:p>
            <a:pPr lvl="1"/>
            <a:r>
              <a:rPr lang="en-CA" dirty="0"/>
              <a:t>14% English</a:t>
            </a:r>
          </a:p>
          <a:p>
            <a:pPr lvl="1"/>
            <a:r>
              <a:rPr lang="en-CA" dirty="0"/>
              <a:t>4% Arabic</a:t>
            </a:r>
          </a:p>
          <a:p>
            <a:pPr lvl="1"/>
            <a:r>
              <a:rPr lang="en-CA" dirty="0"/>
              <a:t>3% Spanish</a:t>
            </a:r>
          </a:p>
          <a:p>
            <a:pPr lvl="1"/>
            <a:endParaRPr lang="en-CA" dirty="0"/>
          </a:p>
          <a:p>
            <a:pPr lvl="1"/>
            <a:endParaRPr lang="en-US" dirty="0"/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9478393-E7E7-44F2-9E30-18CCA3348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080375" cy="6858000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0AE32884-279A-4DC0-831B-DCAB1A66639E}"/>
              </a:ext>
            </a:extLst>
          </p:cNvPr>
          <p:cNvSpPr/>
          <p:nvPr/>
        </p:nvSpPr>
        <p:spPr>
          <a:xfrm>
            <a:off x="4914465" y="3429000"/>
            <a:ext cx="439959" cy="4047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0714CA-F6A8-4025-AFDE-31E9DEE16BD3}"/>
              </a:ext>
            </a:extLst>
          </p:cNvPr>
          <p:cNvCxnSpPr/>
          <p:nvPr/>
        </p:nvCxnSpPr>
        <p:spPr>
          <a:xfrm flipH="1" flipV="1">
            <a:off x="2828041" y="2045616"/>
            <a:ext cx="2086424" cy="1715679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C202D5-A5B4-4655-B55C-37AC0ED2434E}"/>
              </a:ext>
            </a:extLst>
          </p:cNvPr>
          <p:cNvSpPr txBox="1"/>
          <p:nvPr/>
        </p:nvSpPr>
        <p:spPr>
          <a:xfrm>
            <a:off x="3176334" y="211755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15 – 45 min</a:t>
            </a:r>
            <a:endParaRPr lang="en-US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7096F1-7D30-471A-A220-83CE28AF3178}"/>
              </a:ext>
            </a:extLst>
          </p:cNvPr>
          <p:cNvCxnSpPr>
            <a:cxnSpLocks/>
          </p:cNvCxnSpPr>
          <p:nvPr/>
        </p:nvCxnSpPr>
        <p:spPr>
          <a:xfrm flipH="1">
            <a:off x="4040187" y="3870270"/>
            <a:ext cx="1094257" cy="2846484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BB4D6ED-CE70-4E9E-A0F1-B24823CD15EE}"/>
              </a:ext>
            </a:extLst>
          </p:cNvPr>
          <p:cNvSpPr txBox="1"/>
          <p:nvPr/>
        </p:nvSpPr>
        <p:spPr>
          <a:xfrm>
            <a:off x="4491479" y="5493716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35 – 65 min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1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338981-E623-48A3-B0AB-F2243749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Geography</a:t>
            </a:r>
            <a:endParaRPr lang="en-US" b="1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7C2EF3F-DF9B-48E0-8558-47567BA4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383" y="270586"/>
            <a:ext cx="3344232" cy="5139614"/>
          </a:xfrm>
        </p:spPr>
        <p:txBody>
          <a:bodyPr>
            <a:normAutofit/>
          </a:bodyPr>
          <a:lstStyle/>
          <a:p>
            <a:r>
              <a:rPr lang="en-CA" sz="3200" dirty="0"/>
              <a:t>Universities</a:t>
            </a:r>
          </a:p>
          <a:p>
            <a:pPr lvl="1"/>
            <a:r>
              <a:rPr lang="en-CA" dirty="0"/>
              <a:t>UQAM</a:t>
            </a:r>
          </a:p>
          <a:p>
            <a:pPr lvl="1"/>
            <a:r>
              <a:rPr lang="en-CA" dirty="0"/>
              <a:t>U de M</a:t>
            </a:r>
          </a:p>
          <a:p>
            <a:pPr lvl="1"/>
            <a:r>
              <a:rPr lang="en-CA" dirty="0"/>
              <a:t>McGill</a:t>
            </a:r>
          </a:p>
          <a:p>
            <a:pPr lvl="1"/>
            <a:r>
              <a:rPr lang="en-CA" dirty="0"/>
              <a:t>Concordia</a:t>
            </a:r>
          </a:p>
          <a:p>
            <a:pPr lvl="1"/>
            <a:r>
              <a:rPr lang="en-CA" dirty="0"/>
              <a:t>170,000 + Students</a:t>
            </a:r>
          </a:p>
          <a:p>
            <a:r>
              <a:rPr lang="en-CA" dirty="0"/>
              <a:t>Home of…</a:t>
            </a:r>
          </a:p>
          <a:p>
            <a:pPr lvl="1"/>
            <a:r>
              <a:rPr lang="en-CA" dirty="0"/>
              <a:t>LGBTQ</a:t>
            </a:r>
          </a:p>
          <a:p>
            <a:pPr lvl="1"/>
            <a:r>
              <a:rPr lang="en-CA" dirty="0"/>
              <a:t>Aviation</a:t>
            </a:r>
          </a:p>
          <a:p>
            <a:pPr lvl="1"/>
            <a:r>
              <a:rPr lang="en-CA" dirty="0"/>
              <a:t>High-Tech</a:t>
            </a:r>
          </a:p>
          <a:p>
            <a:pPr lvl="1"/>
            <a:r>
              <a:rPr lang="en-CA" dirty="0"/>
              <a:t>Corruption</a:t>
            </a:r>
          </a:p>
          <a:p>
            <a:endParaRPr lang="en-CA" dirty="0"/>
          </a:p>
          <a:p>
            <a:pPr lvl="1"/>
            <a:endParaRPr lang="en-US" dirty="0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AE903E8-D761-43A7-B0A5-C39585504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09568" cy="685800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7970D24D-5405-4D06-A9EE-C2FF076A8EA8}"/>
              </a:ext>
            </a:extLst>
          </p:cNvPr>
          <p:cNvSpPr/>
          <p:nvPr/>
        </p:nvSpPr>
        <p:spPr>
          <a:xfrm>
            <a:off x="1725283" y="1362974"/>
            <a:ext cx="483079" cy="4222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AA28DD-CE07-4AFE-B12D-EAB595E12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A1AD-0393-415A-96F9-41A6ACB1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Religion in Montreal</a:t>
            </a:r>
          </a:p>
        </p:txBody>
      </p:sp>
      <p:pic>
        <p:nvPicPr>
          <p:cNvPr id="5" name="Picture 4" descr="A picture containing outdoor, person, building&#10;&#10;Description automatically generated">
            <a:extLst>
              <a:ext uri="{FF2B5EF4-FFF2-40B4-BE49-F238E27FC236}">
                <a16:creationId xmlns:a16="http://schemas.microsoft.com/office/drawing/2014/main" id="{695567AB-EEFA-4A96-A75F-C68629378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5" y="299363"/>
            <a:ext cx="4160452" cy="3831167"/>
          </a:xfrm>
          <a:prstGeom prst="rect">
            <a:avLst/>
          </a:prstGeom>
        </p:spPr>
      </p:pic>
      <p:pic>
        <p:nvPicPr>
          <p:cNvPr id="4" name="Picture 3" descr="A sign above a store&#10;&#10;Description automatically generated">
            <a:extLst>
              <a:ext uri="{FF2B5EF4-FFF2-40B4-BE49-F238E27FC236}">
                <a16:creationId xmlns:a16="http://schemas.microsoft.com/office/drawing/2014/main" id="{3F542720-D6F1-4A65-9B72-6095FD4EC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789" y="299363"/>
            <a:ext cx="4308687" cy="3008188"/>
          </a:xfrm>
          <a:prstGeom prst="rect">
            <a:avLst/>
          </a:prstGeom>
        </p:spPr>
      </p:pic>
      <p:pic>
        <p:nvPicPr>
          <p:cNvPr id="7" name="Content Placeholder 6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FF7B6E16-1125-41B2-B903-536129ED2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179" y="299364"/>
            <a:ext cx="2775313" cy="3008188"/>
          </a:xfrm>
          <a:prstGeom prst="rect">
            <a:avLst/>
          </a:prstGeom>
        </p:spPr>
      </p:pic>
      <p:pic>
        <p:nvPicPr>
          <p:cNvPr id="9" name="Picture 8" descr="A large building&#10;&#10;Description automatically generated">
            <a:extLst>
              <a:ext uri="{FF2B5EF4-FFF2-40B4-BE49-F238E27FC236}">
                <a16:creationId xmlns:a16="http://schemas.microsoft.com/office/drawing/2014/main" id="{F9648CDF-13A1-4E3D-8ED7-6BE0021282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17635" y="4295494"/>
            <a:ext cx="4160452" cy="22224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AEE00F-6FD3-4C83-A73A-5645A0ED1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96EB-06A0-4D9B-BA71-567C9352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sz="3600" dirty="0"/>
              <a:t>A Secular City Seeking Spirituality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D844F-2B2E-436C-9D30-7CD7564E53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6B2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C168-C984-487B-B094-51514F27C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A non-practicing city (Bill 21, closing churches)</a:t>
            </a:r>
          </a:p>
          <a:p>
            <a:r>
              <a:rPr lang="en-CA" sz="2000" dirty="0"/>
              <a:t>A city of immigrants (150,000 Muslims)</a:t>
            </a:r>
          </a:p>
          <a:p>
            <a:r>
              <a:rPr lang="en-US" sz="2000" dirty="0"/>
              <a:t>One of the highest suicide rates in the Canada</a:t>
            </a:r>
          </a:p>
          <a:p>
            <a:r>
              <a:rPr lang="en-US" sz="2000" dirty="0"/>
              <a:t>Lowest rates of marriage, highest in cohabitation</a:t>
            </a:r>
          </a:p>
          <a:p>
            <a:r>
              <a:rPr lang="en-US" sz="2000" dirty="0"/>
              <a:t>Largest unreached people group in North America</a:t>
            </a:r>
          </a:p>
          <a:p>
            <a:r>
              <a:rPr lang="en-US" sz="2000" dirty="0"/>
              <a:t>Many open to spiritual conversations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54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6930-E7B2-4BA6-B726-78EDFFCC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dirty="0"/>
              <a:t>Parc-Extension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F82E4-9D65-444B-9839-DDB637B2E0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7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6B10-1DCC-44E3-8B45-5D400CB7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30,000 people in ½ a square mile</a:t>
            </a:r>
          </a:p>
          <a:p>
            <a:r>
              <a:rPr lang="en-US" sz="2000" dirty="0"/>
              <a:t>Around 2/3</a:t>
            </a:r>
            <a:r>
              <a:rPr lang="en-US" sz="2000" baseline="30000" dirty="0"/>
              <a:t>rd</a:t>
            </a:r>
            <a:r>
              <a:rPr lang="en-US" sz="2000" dirty="0"/>
              <a:t> are immigrants</a:t>
            </a:r>
          </a:p>
          <a:p>
            <a:r>
              <a:rPr lang="en-US" sz="2000" dirty="0"/>
              <a:t>61% are visible minorities</a:t>
            </a:r>
          </a:p>
          <a:p>
            <a:r>
              <a:rPr lang="en-US" sz="2000" dirty="0"/>
              <a:t>35% have no diploma or degree</a:t>
            </a:r>
          </a:p>
          <a:p>
            <a:r>
              <a:rPr lang="en-US" sz="2000" dirty="0"/>
              <a:t>44% considered low income</a:t>
            </a:r>
          </a:p>
          <a:p>
            <a:r>
              <a:rPr lang="en-US" sz="2000" dirty="0"/>
              <a:t>75% rent their homes</a:t>
            </a:r>
          </a:p>
          <a:p>
            <a:r>
              <a:rPr lang="en-US" sz="2000" dirty="0"/>
              <a:t>11% can speak neither English or French</a:t>
            </a:r>
          </a:p>
        </p:txBody>
      </p:sp>
    </p:spTree>
    <p:extLst>
      <p:ext uri="{BB962C8B-B14F-4D97-AF65-F5344CB8AC3E}">
        <p14:creationId xmlns:p14="http://schemas.microsoft.com/office/powerpoint/2010/main" val="7121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A88F688-190B-4B12-968E-361D5D69A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 Plan for Ascension (LCMS)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1F397EF-C74A-4FD5-A207-75E16EB0F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The Work the Lord has Given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D9D83681552F43AFB667CE6091626D" ma:contentTypeVersion="14" ma:contentTypeDescription="Create a new document." ma:contentTypeScope="" ma:versionID="da438565a375b4b5d8c5fb09fcecfb61">
  <xsd:schema xmlns:xsd="http://www.w3.org/2001/XMLSchema" xmlns:xs="http://www.w3.org/2001/XMLSchema" xmlns:p="http://schemas.microsoft.com/office/2006/metadata/properties" xmlns:ns2="d6e8eed2-0662-4851-bd19-3af9291b17ba" xmlns:ns3="d2c080ed-8e18-4aa8-9ca2-3a68b24e6273" targetNamespace="http://schemas.microsoft.com/office/2006/metadata/properties" ma:root="true" ma:fieldsID="275615bec4efeb523e744a80409deefa" ns2:_="" ns3:_="">
    <xsd:import namespace="d6e8eed2-0662-4851-bd19-3af9291b17ba"/>
    <xsd:import namespace="d2c080ed-8e18-4aa8-9ca2-3a68b24e62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EventHashCode" minOccurs="0"/>
                <xsd:element ref="ns2:MediaServiceGenerationTime" minOccurs="0"/>
                <xsd:element ref="ns2:POC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eed2-0662-4851-bd19-3af9291b1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_Flow_SignoffStatus" ma:index="16" nillable="true" ma:displayName="Sign-off status" ma:internalName="_x0024_Resources_x003a_core_x002c_Signoff_Status_x003b_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POC" ma:index="19" nillable="true" ma:displayName="POC" ma:format="Dropdown" ma:internalName="POC">
      <xsd:simpleType>
        <xsd:restriction base="dms:Text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080ed-8e18-4aa8-9ca2-3a68b24e6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6e8eed2-0662-4851-bd19-3af9291b17ba" xsi:nil="true"/>
    <POC xmlns="d6e8eed2-0662-4851-bd19-3af9291b17b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CC9EA8-B911-4D82-8D9E-93C9E06B5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8eed2-0662-4851-bd19-3af9291b17ba"/>
    <ds:schemaRef ds:uri="d2c080ed-8e18-4aa8-9ca2-3a68b24e6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67A9B-BD77-48CB-B857-CA56610F8F39}">
  <ds:schemaRefs>
    <ds:schemaRef ds:uri="http://purl.org/dc/elements/1.1/"/>
    <ds:schemaRef ds:uri="http://schemas.microsoft.com/office/2006/metadata/properties"/>
    <ds:schemaRef ds:uri="d6e8eed2-0662-4851-bd19-3af9291b17b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2c080ed-8e18-4aa8-9ca2-3a68b24e62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899324-0005-4C0C-97FE-667B9DC9B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594</Words>
  <Application>Microsoft Office PowerPoint</Application>
  <PresentationFormat>Widescreen</PresentationFormat>
  <Paragraphs>180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Custom Design</vt:lpstr>
      <vt:lpstr>PowerPoint Presentation</vt:lpstr>
      <vt:lpstr>Montreal, Here and Now</vt:lpstr>
      <vt:lpstr>PowerPoint Presentation</vt:lpstr>
      <vt:lpstr>Geography</vt:lpstr>
      <vt:lpstr>Geography</vt:lpstr>
      <vt:lpstr>Religion in Montreal</vt:lpstr>
      <vt:lpstr>A Secular City Seeking Spirituality</vt:lpstr>
      <vt:lpstr>Parc-Extension</vt:lpstr>
      <vt:lpstr>A Plan for Ascension (LCMS)</vt:lpstr>
      <vt:lpstr>Our Mission Team</vt:lpstr>
      <vt:lpstr>Witness, Mercy, Life Together</vt:lpstr>
      <vt:lpstr>Congregation’s Strengths</vt:lpstr>
      <vt:lpstr>Congregation’s Weaknesses</vt:lpstr>
      <vt:lpstr>WITNESS</vt:lpstr>
      <vt:lpstr>SP 1: Establish Congregation(s)</vt:lpstr>
      <vt:lpstr>SP 1: Establish Congregation(s)</vt:lpstr>
      <vt:lpstr>SP 1: Establish Congregation(s)</vt:lpstr>
      <vt:lpstr>SP 1: Establish Congregation(s)</vt:lpstr>
      <vt:lpstr>SP 1: Establish Congregation(s)</vt:lpstr>
      <vt:lpstr>SP 2: Increase Capacity</vt:lpstr>
      <vt:lpstr>SP 2: Increase Capacity</vt:lpstr>
      <vt:lpstr>SP 2: Increase Capacity</vt:lpstr>
      <vt:lpstr>MERCY</vt:lpstr>
      <vt:lpstr>SP 3: Inside the Household of Faith</vt:lpstr>
      <vt:lpstr>SP 3: Outside the Household of Faith</vt:lpstr>
      <vt:lpstr>SP 3: Outside the Household of Faith</vt:lpstr>
      <vt:lpstr>Life Together</vt:lpstr>
      <vt:lpstr>SP 5: Increase Local Ties</vt:lpstr>
      <vt:lpstr>SP 6: FORO Partners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StOnge, Charles</dc:creator>
  <cp:lastModifiedBy>StOnge, Charles</cp:lastModifiedBy>
  <cp:revision>5</cp:revision>
  <dcterms:created xsi:type="dcterms:W3CDTF">2019-09-07T15:47:30Z</dcterms:created>
  <dcterms:modified xsi:type="dcterms:W3CDTF">2019-09-12T01:59:48Z</dcterms:modified>
</cp:coreProperties>
</file>